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8" r:id="rId3"/>
    <p:sldId id="269" r:id="rId4"/>
    <p:sldId id="277" r:id="rId5"/>
    <p:sldId id="272" r:id="rId6"/>
    <p:sldId id="278" r:id="rId7"/>
    <p:sldId id="276" r:id="rId8"/>
    <p:sldId id="270" r:id="rId9"/>
    <p:sldId id="271" r:id="rId10"/>
    <p:sldId id="273" r:id="rId11"/>
    <p:sldId id="274" r:id="rId12"/>
    <p:sldId id="275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1" userDrawn="1">
          <p15:clr>
            <a:srgbClr val="A4A3A4"/>
          </p15:clr>
        </p15:guide>
        <p15:guide id="3" pos="7469" userDrawn="1">
          <p15:clr>
            <a:srgbClr val="A4A3A4"/>
          </p15:clr>
        </p15:guide>
        <p15:guide id="4" pos="3840" userDrawn="1">
          <p15:clr>
            <a:srgbClr val="A4A3A4"/>
          </p15:clr>
        </p15:guide>
        <p15:guide id="5" orient="horz" pos="3974" userDrawn="1">
          <p15:clr>
            <a:srgbClr val="A4A3A4"/>
          </p15:clr>
        </p15:guide>
        <p15:guide id="6" orient="horz" pos="34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5C1B"/>
    <a:srgbClr val="F5663A"/>
    <a:srgbClr val="287E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6" y="156"/>
      </p:cViewPr>
      <p:guideLst>
        <p:guide orient="horz" pos="2160"/>
        <p:guide pos="211"/>
        <p:guide pos="7469"/>
        <p:guide pos="3840"/>
        <p:guide orient="horz" pos="3974"/>
        <p:guide orient="horz" pos="34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14CE00-3786-40ED-828C-27A1A1F8A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3FEF7A1-DF3A-4669-9593-EED26B86D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1B62AC-B834-4857-9D64-65B7D2B77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1E92-FE02-4A2B-84DA-B1AE364E834D}" type="datetimeFigureOut">
              <a:rPr lang="fr-CH" smtClean="0"/>
              <a:t>25.06.2020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B84C19-1A44-462C-9C48-D877563A4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A81F37-7B1D-4635-97E3-48B9CD6F5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CB045-4151-4DBB-AA36-E6E6C607646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34001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0DE866-74EF-418B-A112-9818A6DB6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D296D8C-CFCC-4491-98F7-F10E28C38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CAA32D-C302-4266-952D-39778AE94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1E92-FE02-4A2B-84DA-B1AE364E834D}" type="datetimeFigureOut">
              <a:rPr lang="fr-CH" smtClean="0"/>
              <a:t>25.06.2020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369F57-EA7A-4C54-9DD4-5F74FC272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A251AE-0CB4-4608-A064-7CFC6A77F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CB045-4151-4DBB-AA36-E6E6C607646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45235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7F66C69-658C-48BF-9FE7-A3AD9647CC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B409A63-5138-48AA-AE25-57BB47DF99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F5CA36-56D4-431F-823B-9957B2807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1E92-FE02-4A2B-84DA-B1AE364E834D}" type="datetimeFigureOut">
              <a:rPr lang="fr-CH" smtClean="0"/>
              <a:t>25.06.2020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89753D-91DA-4068-BDDD-D3755EEF1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0823E6-1A82-4B60-B643-2EDC13B68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CB045-4151-4DBB-AA36-E6E6C607646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65759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6E3FD8-C6FC-4BE5-8116-BE7258B196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5003" y="420880"/>
            <a:ext cx="10001387" cy="1129138"/>
          </a:xfrm>
        </p:spPr>
        <p:txBody>
          <a:bodyPr anchor="ctr">
            <a:normAutofit/>
          </a:bodyPr>
          <a:lstStyle>
            <a:lvl1pPr>
              <a:defRPr sz="4000" b="1">
                <a:solidFill>
                  <a:srgbClr val="F45C1B"/>
                </a:solidFill>
                <a:latin typeface="Museo 700"/>
              </a:defRPr>
            </a:lvl1pPr>
          </a:lstStyle>
          <a:p>
            <a:r>
              <a:rPr lang="fr-FR" dirty="0"/>
              <a:t>Modifier le titre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D32E8A-A258-4969-A98D-64C8E53C0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003" y="1739121"/>
            <a:ext cx="11359166" cy="4753754"/>
          </a:xfrm>
        </p:spPr>
        <p:txBody>
          <a:bodyPr/>
          <a:lstStyle>
            <a:lvl1pPr marL="360363" indent="-360363">
              <a:buClr>
                <a:srgbClr val="287EEB"/>
              </a:buClr>
              <a:buFont typeface="Wingdings" panose="05000000000000000000" pitchFamily="2" charset="2"/>
              <a:buChar char="§"/>
              <a:tabLst>
                <a:tab pos="360363" algn="l"/>
              </a:tabLst>
              <a:defRPr/>
            </a:lvl1pPr>
            <a:lvl2pPr marL="685800" indent="-325438">
              <a:buClr>
                <a:srgbClr val="F45C1B"/>
              </a:buClr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59C5F2A-FEE6-4F2A-AF84-DA94F4D6EE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3679" y="220626"/>
            <a:ext cx="1665471" cy="102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27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62998B-D846-4C85-8BE6-C306A9D4C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CD6D161-BD2A-423A-97C4-2FE8947C61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B78606-C8ED-4827-BFE3-AB495ECDD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1E92-FE02-4A2B-84DA-B1AE364E834D}" type="datetimeFigureOut">
              <a:rPr lang="fr-CH" smtClean="0"/>
              <a:t>25.06.2020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0C7E03-733D-4348-80E9-9C6314845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446931-D8F9-4138-8319-D2CBD9A64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CB045-4151-4DBB-AA36-E6E6C607646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9518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383E57-977D-4D49-95A8-BBA6EEB45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F5CEFE-0C0C-463F-A20F-29239F0C46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FF42ECF-B5A5-49C3-A71F-B0BD46B73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0165AFA-4CBA-44F7-B093-43706EF99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1E92-FE02-4A2B-84DA-B1AE364E834D}" type="datetimeFigureOut">
              <a:rPr lang="fr-CH" smtClean="0"/>
              <a:t>25.06.2020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10EA1E-81C0-4A46-963A-83EEAA807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2E31A1C-219C-4FF7-BC74-B840B22C1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CB045-4151-4DBB-AA36-E6E6C607646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24554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4FF1B2-974F-4FAD-B913-F8680C307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097A9D9-CBF4-4606-8297-315C9A19AB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AA08EDC-BE22-479F-A86C-2E4D335B8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B4AB5AD-2C88-4FAA-AA65-CB77600F0D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44F3001-6B32-49E9-9F87-6E9C511D5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F662E3D-E8ED-4A89-BCBB-4E9D6D18B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1E92-FE02-4A2B-84DA-B1AE364E834D}" type="datetimeFigureOut">
              <a:rPr lang="fr-CH" smtClean="0"/>
              <a:t>25.06.2020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106912B-0E4D-41B8-A94D-C5AFA80B5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FB93A67-D3F1-441E-8F7B-F6D38B942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CB045-4151-4DBB-AA36-E6E6C607646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86497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C40495-FF87-4A14-A8B8-54251E15E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1719B2D-6279-480A-8DEF-5DF62ED2C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1E92-FE02-4A2B-84DA-B1AE364E834D}" type="datetimeFigureOut">
              <a:rPr lang="fr-CH" smtClean="0"/>
              <a:t>25.06.2020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2EAEE9F-A76F-425A-986A-23A175046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3D305AD-4566-4E78-A86B-9A9BF43EF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CB045-4151-4DBB-AA36-E6E6C607646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95162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020A0C-1C76-44B9-8C24-6CCFF6AB5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1E92-FE02-4A2B-84DA-B1AE364E834D}" type="datetimeFigureOut">
              <a:rPr lang="fr-CH" smtClean="0"/>
              <a:t>25.06.2020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C59E5A8-17F9-4585-912A-94263CEB6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348F479-499E-43B6-813B-81B49A16B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CB045-4151-4DBB-AA36-E6E6C607646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2902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6E5D2C-C902-4E35-A9F6-A42EC94FC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DECEFA-F2D2-468A-A605-B1CDD7139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44E210B-8B9C-488B-9D54-9C44686A08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00E3311-6319-48C5-943D-561A8DDB3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1E92-FE02-4A2B-84DA-B1AE364E834D}" type="datetimeFigureOut">
              <a:rPr lang="fr-CH" smtClean="0"/>
              <a:t>25.06.2020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F1D9F14-28A5-4A39-8071-E2C64A48B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F4D291-2F23-4C73-8FB6-745E0E715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CB045-4151-4DBB-AA36-E6E6C607646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78239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215B87-D4D7-4583-9AC0-98281924B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6DE45B1-546E-4CDD-B21C-A37233E956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E5AE04C-05B1-4CC9-86A6-384F39D025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E982593-0035-4F67-A389-CCD57E993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1E92-FE02-4A2B-84DA-B1AE364E834D}" type="datetimeFigureOut">
              <a:rPr lang="fr-CH" smtClean="0"/>
              <a:t>25.06.2020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FD0E987-4617-4A32-B1D0-58B820B93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B2813AE-BB9C-4D01-B7DE-74AC1C1E9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CB045-4151-4DBB-AA36-E6E6C607646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11299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6C579F5-4A6F-4700-81E0-AB4C59D91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2B400E-CFDC-4B68-8189-F639307A95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418405-619E-4612-8D4C-653DD9429F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C1E92-FE02-4A2B-84DA-B1AE364E834D}" type="datetimeFigureOut">
              <a:rPr lang="fr-CH" smtClean="0"/>
              <a:t>25.06.2020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4A6C57-9E88-44B8-A934-61056AF05E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CEB5E0-9EC3-44A9-A61F-2619C9A8CE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CB045-4151-4DBB-AA36-E6E6C607646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45450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CABC7B-5FAC-4079-B9ED-BAF6FB101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963" y="4806176"/>
            <a:ext cx="11522075" cy="769124"/>
          </a:xfrm>
        </p:spPr>
        <p:txBody>
          <a:bodyPr>
            <a:normAutofit/>
          </a:bodyPr>
          <a:lstStyle/>
          <a:p>
            <a:pPr algn="l"/>
            <a:r>
              <a:rPr lang="fr-CH" sz="4000" b="1" dirty="0">
                <a:solidFill>
                  <a:srgbClr val="287EEB"/>
                </a:solidFill>
              </a:rPr>
              <a:t>NOUVEAUTÉS 2020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145ACDF-273A-4C25-98E7-7A06409F44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01" b="23428"/>
          <a:stretch/>
        </p:blipFill>
        <p:spPr>
          <a:xfrm>
            <a:off x="0" y="0"/>
            <a:ext cx="12192000" cy="4176713"/>
          </a:xfrm>
          <a:prstGeom prst="rect">
            <a:avLst/>
          </a:prstGeom>
        </p:spPr>
      </p:pic>
      <p:sp>
        <p:nvSpPr>
          <p:cNvPr id="8" name="Titre 1">
            <a:extLst>
              <a:ext uri="{FF2B5EF4-FFF2-40B4-BE49-F238E27FC236}">
                <a16:creationId xmlns:a16="http://schemas.microsoft.com/office/drawing/2014/main" id="{45AF761C-7D5E-414E-89BC-B2D7A3AB76CA}"/>
              </a:ext>
            </a:extLst>
          </p:cNvPr>
          <p:cNvSpPr txBox="1">
            <a:spLocks/>
          </p:cNvSpPr>
          <p:nvPr/>
        </p:nvSpPr>
        <p:spPr>
          <a:xfrm>
            <a:off x="334963" y="5508625"/>
            <a:ext cx="11522075" cy="6778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sz="2800" dirty="0">
                <a:solidFill>
                  <a:srgbClr val="F45C1B"/>
                </a:solidFill>
                <a:latin typeface="Museo"/>
              </a:rPr>
              <a:t>28 novembre 2019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6FE694AB-94BB-4A0F-A545-6C8BB86D319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0650" y="4550600"/>
            <a:ext cx="2846387" cy="175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843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ABD4FC-C19E-420D-843C-52E96E11A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Outil de workflow, signalements CENSG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5F0E2D-D549-4BE5-8021-7B3027C2A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H" dirty="0"/>
              <a:t>Gestion des signalements SLPP</a:t>
            </a:r>
          </a:p>
          <a:p>
            <a:pPr lvl="1"/>
            <a:r>
              <a:rPr lang="fr-CH" dirty="0"/>
              <a:t>Formulaire Ref.124 rempli par le parent / enseignant</a:t>
            </a:r>
          </a:p>
          <a:p>
            <a:pPr lvl="1"/>
            <a:r>
              <a:rPr lang="fr-CH" dirty="0"/>
              <a:t>Signalement interne rempli par le thérapeute</a:t>
            </a:r>
          </a:p>
          <a:p>
            <a:pPr lvl="1"/>
            <a:r>
              <a:rPr lang="fr-CH" dirty="0"/>
              <a:t>Contact préalable rempli par le thérapeute</a:t>
            </a:r>
          </a:p>
          <a:p>
            <a:pPr lvl="1"/>
            <a:r>
              <a:rPr lang="fr-CH" dirty="0"/>
              <a:t>Fusion des workflows, validation/refus des demandes</a:t>
            </a:r>
          </a:p>
          <a:p>
            <a:pPr lvl="1"/>
            <a:r>
              <a:rPr lang="fr-CH" dirty="0" err="1"/>
              <a:t>Etapage</a:t>
            </a:r>
            <a:r>
              <a:rPr lang="fr-CH" dirty="0"/>
              <a:t>, droit et suivi, historique</a:t>
            </a:r>
          </a:p>
          <a:p>
            <a:pPr lvl="1"/>
            <a:r>
              <a:rPr lang="fr-CH" dirty="0"/>
              <a:t>Mail d’annonce avec lien direct d’édition</a:t>
            </a:r>
          </a:p>
          <a:p>
            <a:pPr lvl="1"/>
            <a:r>
              <a:rPr lang="fr-CH" dirty="0"/>
              <a:t>Création des données (Enfant, Parents, activités liées, sauvegarde des documents, observations spécifiques de signalement)</a:t>
            </a:r>
          </a:p>
          <a:p>
            <a:r>
              <a:rPr lang="fr-CH" dirty="0"/>
              <a:t>Outil générique applicable à d’autre processus</a:t>
            </a:r>
          </a:p>
          <a:p>
            <a:pPr lvl="1"/>
            <a:r>
              <a:rPr lang="fr-CH" dirty="0"/>
              <a:t>Outil générique utilisable dans d’autre modules ou processus de </a:t>
            </a:r>
            <a:r>
              <a:rPr lang="fr-CH" dirty="0" err="1"/>
              <a:t>Medhive</a:t>
            </a:r>
            <a:endParaRPr lang="fr-CH" dirty="0"/>
          </a:p>
          <a:p>
            <a:r>
              <a:rPr lang="fr-CH" dirty="0"/>
              <a:t>Démo</a:t>
            </a:r>
          </a:p>
        </p:txBody>
      </p:sp>
    </p:spTree>
    <p:extLst>
      <p:ext uri="{BB962C8B-B14F-4D97-AF65-F5344CB8AC3E}">
        <p14:creationId xmlns:p14="http://schemas.microsoft.com/office/powerpoint/2010/main" val="3503015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F36846-42E6-4F77-8B34-B4CCD19C6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Formations </a:t>
            </a:r>
            <a:r>
              <a:rPr lang="fr-FR" dirty="0" err="1"/>
              <a:t>Medhive</a:t>
            </a:r>
            <a:r>
              <a:rPr lang="fr-FR" dirty="0"/>
              <a:t>, les cours 2020 :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F41CE6-37B8-48DB-A68B-314EDE9FF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Introduction à Medhive</a:t>
            </a:r>
          </a:p>
          <a:p>
            <a:r>
              <a:rPr lang="fr-FR" dirty="0" err="1"/>
              <a:t>Medhive</a:t>
            </a:r>
            <a:r>
              <a:rPr lang="fr-FR" dirty="0"/>
              <a:t> et la gestion administrative</a:t>
            </a:r>
          </a:p>
          <a:p>
            <a:r>
              <a:rPr lang="fr-FR" dirty="0" err="1"/>
              <a:t>Medhive</a:t>
            </a:r>
            <a:r>
              <a:rPr lang="fr-FR" dirty="0"/>
              <a:t> et CID: gestion administrative, facturation et salaires</a:t>
            </a:r>
          </a:p>
          <a:p>
            <a:r>
              <a:rPr lang="fr-FR" dirty="0"/>
              <a:t>Comprendre et utiliser les horaires et la gestion du temps</a:t>
            </a:r>
          </a:p>
          <a:p>
            <a:r>
              <a:rPr lang="fr-FR" dirty="0"/>
              <a:t>Maitriser les outils de la gestion du temps et statistiques relatives</a:t>
            </a:r>
          </a:p>
          <a:p>
            <a:r>
              <a:rPr lang="fr-FR" dirty="0"/>
              <a:t>Maitriser la gestion des formulaires / évaluations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620263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29DC21-EDD4-4436-8F67-F8DED521D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Facturation, salaire et gestion RH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F9D6CC-1652-40B1-A72E-204B23632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CH" dirty="0"/>
              <a:t>Facturation automatisée</a:t>
            </a:r>
          </a:p>
          <a:p>
            <a:pPr lvl="1"/>
            <a:r>
              <a:rPr lang="fr-CH" dirty="0"/>
              <a:t>Définition des débiteurs – relation Contact – Bénéficiaires</a:t>
            </a:r>
          </a:p>
          <a:p>
            <a:pPr lvl="1"/>
            <a:r>
              <a:rPr lang="fr-CH" dirty="0"/>
              <a:t>Définition des bulletins de facturation en fonction des prises en charge des bénéficiaires</a:t>
            </a:r>
          </a:p>
          <a:p>
            <a:pPr lvl="1"/>
            <a:r>
              <a:rPr lang="fr-CH" dirty="0"/>
              <a:t>Source des données : feuille de présences bénéficiaire, observations spécifiques, repas, ….</a:t>
            </a:r>
          </a:p>
          <a:p>
            <a:pPr lvl="1"/>
            <a:r>
              <a:rPr lang="fr-CH" dirty="0"/>
              <a:t>Générer les bulletins, les factures et transfert vers CID</a:t>
            </a:r>
          </a:p>
          <a:p>
            <a:pPr lvl="1"/>
            <a:r>
              <a:rPr lang="fr-CH" dirty="0"/>
              <a:t>Facturation liée aux bénéficiaires ou contacts</a:t>
            </a:r>
          </a:p>
          <a:p>
            <a:r>
              <a:rPr lang="fr-CH" dirty="0"/>
              <a:t>Variables salariales automatisées</a:t>
            </a:r>
          </a:p>
          <a:p>
            <a:pPr lvl="1"/>
            <a:r>
              <a:rPr lang="fr-CH" dirty="0"/>
              <a:t>Définition des activités liées/contrats</a:t>
            </a:r>
          </a:p>
          <a:p>
            <a:pPr lvl="1"/>
            <a:r>
              <a:rPr lang="fr-CH" dirty="0"/>
              <a:t>Feuilles de présences: la source des données</a:t>
            </a:r>
          </a:p>
          <a:p>
            <a:pPr lvl="1"/>
            <a:r>
              <a:rPr lang="fr-CH" dirty="0"/>
              <a:t>Calculs automatiques des salaires horaires</a:t>
            </a:r>
          </a:p>
          <a:p>
            <a:pPr lvl="1"/>
            <a:r>
              <a:rPr lang="fr-CH" dirty="0"/>
              <a:t>Calculs automatiques des majorations de vacances, JF, 13</a:t>
            </a:r>
            <a:r>
              <a:rPr lang="fr-CH" baseline="30000" dirty="0"/>
              <a:t>ème</a:t>
            </a:r>
            <a:endParaRPr lang="fr-CH" dirty="0"/>
          </a:p>
          <a:p>
            <a:pPr lvl="1"/>
            <a:r>
              <a:rPr lang="fr-CH" dirty="0"/>
              <a:t>Générer les bulletins de salaires et transfert vers CID</a:t>
            </a:r>
          </a:p>
          <a:p>
            <a:r>
              <a:rPr lang="fr-CH" dirty="0"/>
              <a:t>Gestion RH</a:t>
            </a:r>
          </a:p>
          <a:p>
            <a:pPr lvl="1"/>
            <a:r>
              <a:rPr lang="fr-CH" dirty="0"/>
              <a:t>Evaluations, documents, observations, requêtes et contrôles via l’outil de statistique</a:t>
            </a:r>
          </a:p>
          <a:p>
            <a:pPr lvl="1"/>
            <a:r>
              <a:rPr lang="fr-CH" dirty="0"/>
              <a:t>Workflow RH à venir</a:t>
            </a:r>
          </a:p>
          <a:p>
            <a:pPr lvl="1"/>
            <a:r>
              <a:rPr lang="fr-CH" dirty="0"/>
              <a:t>Contrats et avenants</a:t>
            </a:r>
          </a:p>
          <a:p>
            <a:r>
              <a:rPr lang="fr-CH" dirty="0"/>
              <a:t>Démo ?</a:t>
            </a:r>
          </a:p>
          <a:p>
            <a:pPr lvl="1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61857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D2C82C-9172-4D42-B077-126B43C6C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Agenda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BB6636-3AF4-4D8D-8892-14EFFFC7D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Bienvenue</a:t>
            </a:r>
          </a:p>
          <a:p>
            <a:r>
              <a:rPr lang="fr-CH" dirty="0" err="1"/>
              <a:t>Omnisoftory</a:t>
            </a:r>
            <a:r>
              <a:rPr lang="fr-CH" dirty="0"/>
              <a:t> – Votre partenaire – Vision - </a:t>
            </a:r>
            <a:r>
              <a:rPr lang="fr-CH" dirty="0" err="1"/>
              <a:t>Medhive</a:t>
            </a:r>
            <a:r>
              <a:rPr lang="fr-CH" dirty="0"/>
              <a:t> </a:t>
            </a:r>
          </a:p>
          <a:p>
            <a:r>
              <a:rPr lang="fr-CH" dirty="0"/>
              <a:t>O365 et </a:t>
            </a:r>
            <a:r>
              <a:rPr lang="fr-CH" dirty="0" err="1"/>
              <a:t>Mutimédia</a:t>
            </a:r>
            <a:endParaRPr lang="fr-CH" dirty="0"/>
          </a:p>
          <a:p>
            <a:r>
              <a:rPr lang="fr-CH" dirty="0"/>
              <a:t>La GED </a:t>
            </a:r>
            <a:r>
              <a:rPr lang="fr-CH" dirty="0" err="1"/>
              <a:t>OOmni</a:t>
            </a:r>
            <a:endParaRPr lang="fr-CH" dirty="0"/>
          </a:p>
          <a:p>
            <a:r>
              <a:rPr lang="fr-CH" dirty="0"/>
              <a:t>L’application mobile – Votre application mobile </a:t>
            </a:r>
          </a:p>
          <a:p>
            <a:r>
              <a:rPr lang="fr-CH" dirty="0"/>
              <a:t>La gestion nominative des repas des bénéficiaires</a:t>
            </a:r>
          </a:p>
          <a:p>
            <a:r>
              <a:rPr lang="fr-CH" dirty="0"/>
              <a:t>L’outil de workflow, signalements CENSG</a:t>
            </a:r>
          </a:p>
          <a:p>
            <a:r>
              <a:rPr lang="fr-CH" dirty="0"/>
              <a:t>Nouveaux modules: gestion du temps, statistiques, PV, détails</a:t>
            </a:r>
          </a:p>
          <a:p>
            <a:r>
              <a:rPr lang="fr-CH" dirty="0"/>
              <a:t>Facturation, salaires et gestion RH</a:t>
            </a:r>
          </a:p>
        </p:txBody>
      </p:sp>
    </p:spTree>
    <p:extLst>
      <p:ext uri="{BB962C8B-B14F-4D97-AF65-F5344CB8AC3E}">
        <p14:creationId xmlns:p14="http://schemas.microsoft.com/office/powerpoint/2010/main" val="2959952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6661EB-8159-42BA-BF6C-C52EADD0F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Bienvenue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CB6E50-18FC-4075-BC38-D2EAD2C1D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Merci au « Papa » de </a:t>
            </a:r>
            <a:r>
              <a:rPr lang="fr-FR" dirty="0" err="1"/>
              <a:t>Medhive</a:t>
            </a:r>
            <a:endParaRPr lang="fr-FR" dirty="0"/>
          </a:p>
          <a:p>
            <a:pPr lvl="1"/>
            <a:r>
              <a:rPr lang="fr-FR" dirty="0"/>
              <a:t>Fondation St-Louis</a:t>
            </a:r>
          </a:p>
          <a:p>
            <a:r>
              <a:rPr lang="fr-FR" dirty="0"/>
              <a:t>Merci à vous « Parrains » de </a:t>
            </a:r>
            <a:r>
              <a:rPr lang="fr-FR" dirty="0" err="1"/>
              <a:t>Medhive</a:t>
            </a:r>
            <a:endParaRPr lang="fr-FR" dirty="0"/>
          </a:p>
          <a:p>
            <a:pPr lvl="1"/>
            <a:r>
              <a:rPr lang="fr-FR" dirty="0"/>
              <a:t>Vos demandes – développements génériques – attractivité de </a:t>
            </a:r>
            <a:r>
              <a:rPr lang="fr-FR" dirty="0" err="1"/>
              <a:t>Medhive</a:t>
            </a:r>
            <a:endParaRPr lang="fr-FR" dirty="0"/>
          </a:p>
          <a:p>
            <a:r>
              <a:rPr lang="fr-FR" dirty="0"/>
              <a:t>Merci à tous les « artisans » de </a:t>
            </a:r>
            <a:r>
              <a:rPr lang="fr-FR" dirty="0" err="1"/>
              <a:t>Medhive</a:t>
            </a:r>
            <a:endParaRPr lang="fr-FR" dirty="0"/>
          </a:p>
          <a:p>
            <a:pPr lvl="1"/>
            <a:r>
              <a:rPr lang="fr-FR" dirty="0"/>
              <a:t>A toutes les collaboratrices et tous les collaborateurs ayant œuvré au développement et à la maintenance de </a:t>
            </a:r>
            <a:r>
              <a:rPr lang="fr-FR" dirty="0" err="1"/>
              <a:t>Medhive</a:t>
            </a:r>
            <a:endParaRPr lang="fr-FR" dirty="0"/>
          </a:p>
          <a:p>
            <a:pPr marL="0" indent="0"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966962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6661EB-8159-42BA-BF6C-C52EADD0F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Omnisoftory</a:t>
            </a:r>
            <a:r>
              <a:rPr lang="fr-CH" dirty="0"/>
              <a:t> – Votre partenaire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CB6E50-18FC-4075-BC38-D2EAD2C1D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L’équipe de partenaire</a:t>
            </a:r>
          </a:p>
          <a:p>
            <a:pPr lvl="1"/>
            <a:r>
              <a:rPr lang="fr-FR" dirty="0"/>
              <a:t>16 collaborateurs, 2 apprentis, 1 stagiaire, 25% de femmes</a:t>
            </a:r>
          </a:p>
          <a:p>
            <a:pPr lvl="1"/>
            <a:r>
              <a:rPr lang="fr-FR" dirty="0"/>
              <a:t>+150 clients, 2 pôles de compétence</a:t>
            </a:r>
          </a:p>
          <a:p>
            <a:pPr lvl="1"/>
            <a:r>
              <a:rPr lang="fr-FR" dirty="0"/>
              <a:t>Réseau IMPORTANT de partenaire (</a:t>
            </a:r>
            <a:r>
              <a:rPr lang="fr-FR" dirty="0" err="1"/>
              <a:t>Fair</a:t>
            </a:r>
            <a:r>
              <a:rPr lang="fr-FR" dirty="0"/>
              <a:t>-IT, </a:t>
            </a:r>
            <a:r>
              <a:rPr lang="fr-FR" dirty="0" err="1"/>
              <a:t>Arvis</a:t>
            </a:r>
            <a:r>
              <a:rPr lang="fr-FR" dirty="0"/>
              <a:t>, Panda, </a:t>
            </a:r>
            <a:r>
              <a:rPr lang="fr-FR" dirty="0" err="1"/>
              <a:t>Techdata</a:t>
            </a:r>
            <a:r>
              <a:rPr lang="fr-FR" dirty="0"/>
              <a:t>, </a:t>
            </a:r>
            <a:r>
              <a:rPr lang="fr-FR" dirty="0" err="1"/>
              <a:t>Studerus</a:t>
            </a:r>
            <a:r>
              <a:rPr lang="fr-FR" dirty="0"/>
              <a:t>, …)</a:t>
            </a:r>
          </a:p>
          <a:p>
            <a:r>
              <a:rPr lang="fr-FR" dirty="0"/>
              <a:t>Histoire et valeurs</a:t>
            </a:r>
          </a:p>
          <a:p>
            <a:pPr lvl="1"/>
            <a:r>
              <a:rPr lang="fr-FR" dirty="0"/>
              <a:t>18 ans, autofinancée</a:t>
            </a:r>
          </a:p>
          <a:p>
            <a:pPr lvl="1"/>
            <a:r>
              <a:rPr lang="fr-FR" dirty="0"/>
              <a:t>Fribourgeoise, bilingue, proche des clients, fiabilité, honnêteté, compétences</a:t>
            </a:r>
          </a:p>
          <a:p>
            <a:pPr lvl="1"/>
            <a:r>
              <a:rPr lang="fr-FR" dirty="0"/>
              <a:t>Entreprise formative, maitrise des évolutions technologiques, visionnaire</a:t>
            </a:r>
          </a:p>
          <a:p>
            <a:pPr lvl="1"/>
            <a:r>
              <a:rPr lang="fr-FR" dirty="0"/>
              <a:t>Comprendre et satisfaire nos clients et orientée solution</a:t>
            </a:r>
          </a:p>
          <a:p>
            <a:r>
              <a:rPr lang="fr-FR" dirty="0"/>
              <a:t>Les produits principaux</a:t>
            </a:r>
          </a:p>
          <a:p>
            <a:pPr lvl="1"/>
            <a:r>
              <a:rPr lang="fr-FR" dirty="0" err="1"/>
              <a:t>Medhive</a:t>
            </a:r>
            <a:r>
              <a:rPr lang="fr-FR" dirty="0"/>
              <a:t>, </a:t>
            </a:r>
            <a:r>
              <a:rPr lang="fr-FR" dirty="0" err="1"/>
              <a:t>Omnihive</a:t>
            </a:r>
            <a:r>
              <a:rPr lang="fr-FR" dirty="0"/>
              <a:t> : 15 ans, 40/25</a:t>
            </a:r>
          </a:p>
          <a:p>
            <a:pPr lvl="1"/>
            <a:r>
              <a:rPr lang="fr-FR" dirty="0" err="1"/>
              <a:t>Nicerstat</a:t>
            </a:r>
            <a:r>
              <a:rPr lang="fr-FR" dirty="0"/>
              <a:t>, 12 ans, 25/26 cantons, 2200 fichiers</a:t>
            </a:r>
          </a:p>
          <a:p>
            <a:pPr lvl="1"/>
            <a:r>
              <a:rPr lang="fr-FR" dirty="0" err="1"/>
              <a:t>EasyCheckin</a:t>
            </a:r>
            <a:r>
              <a:rPr lang="fr-FR" dirty="0"/>
              <a:t>, 1 an, FR</a:t>
            </a:r>
          </a:p>
          <a:p>
            <a:pPr lvl="1"/>
            <a:r>
              <a:rPr lang="fr-FR" dirty="0"/>
              <a:t>Maintenance, sécurité, installation, réseau, conseil et hébergement de services IT</a:t>
            </a:r>
          </a:p>
          <a:p>
            <a:pPr lvl="1"/>
            <a:r>
              <a:rPr lang="fr-FR" dirty="0"/>
              <a:t>Intégrateur O365</a:t>
            </a:r>
          </a:p>
          <a:p>
            <a:pPr marL="0" indent="0"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956763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2F35B9-60BF-4753-B66F-135CA56E6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Omnisoftory – Vision 2031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2EB104-ADC0-4C84-9F58-0C30E6371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H" dirty="0"/>
              <a:t>Renforcer nos valeurs</a:t>
            </a:r>
          </a:p>
          <a:p>
            <a:pPr lvl="1"/>
            <a:r>
              <a:rPr lang="fr-CH" dirty="0"/>
              <a:t>Comprendre et satisfaire nos clients, être proche de nos clients</a:t>
            </a:r>
          </a:p>
          <a:p>
            <a:pPr lvl="1"/>
            <a:r>
              <a:rPr lang="fr-CH" dirty="0"/>
              <a:t>Fiabilité et compétences</a:t>
            </a:r>
          </a:p>
          <a:p>
            <a:pPr lvl="1"/>
            <a:r>
              <a:rPr lang="fr-CH" dirty="0"/>
              <a:t>Bilinguisme – étendre notre marché</a:t>
            </a:r>
          </a:p>
          <a:p>
            <a:pPr lvl="1"/>
            <a:r>
              <a:rPr lang="fr-CH" dirty="0"/>
              <a:t>Evolution visionnaire de nos produits</a:t>
            </a:r>
          </a:p>
          <a:p>
            <a:r>
              <a:rPr lang="fr-CH" dirty="0"/>
              <a:t>Améliorer nos processus</a:t>
            </a:r>
          </a:p>
          <a:p>
            <a:pPr lvl="1"/>
            <a:r>
              <a:rPr lang="fr-CH" dirty="0"/>
              <a:t>Communication client</a:t>
            </a:r>
          </a:p>
          <a:p>
            <a:pPr lvl="1"/>
            <a:r>
              <a:rPr lang="fr-CH" dirty="0"/>
              <a:t>Visibilité</a:t>
            </a:r>
          </a:p>
          <a:p>
            <a:pPr lvl="1"/>
            <a:r>
              <a:rPr lang="fr-CH" dirty="0"/>
              <a:t>Formation client</a:t>
            </a:r>
          </a:p>
          <a:p>
            <a:r>
              <a:rPr lang="fr-CH" dirty="0"/>
              <a:t>Faire évoluer nos produits</a:t>
            </a:r>
          </a:p>
          <a:p>
            <a:pPr lvl="1"/>
            <a:r>
              <a:rPr lang="fr-CH" dirty="0"/>
              <a:t>Supporter la numérisation – encore plus d’interfaces</a:t>
            </a:r>
          </a:p>
          <a:p>
            <a:pPr lvl="1"/>
            <a:r>
              <a:rPr lang="fr-CH" dirty="0"/>
              <a:t>Soutenir les outils collaboratifs</a:t>
            </a:r>
          </a:p>
          <a:p>
            <a:pPr lvl="1"/>
            <a:r>
              <a:rPr lang="fr-CH" dirty="0"/>
              <a:t>Assurer la mobilité et la sécurité</a:t>
            </a:r>
          </a:p>
          <a:p>
            <a:pPr lvl="1"/>
            <a:r>
              <a:rPr lang="fr-CH" dirty="0"/>
              <a:t>Améliorer l’ergonomie et les outils de contrôles</a:t>
            </a:r>
          </a:p>
        </p:txBody>
      </p:sp>
    </p:spTree>
    <p:extLst>
      <p:ext uri="{BB962C8B-B14F-4D97-AF65-F5344CB8AC3E}">
        <p14:creationId xmlns:p14="http://schemas.microsoft.com/office/powerpoint/2010/main" val="3481912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2F35B9-60BF-4753-B66F-135CA56E6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Omnisoftory</a:t>
            </a:r>
            <a:r>
              <a:rPr lang="fr-FR" dirty="0"/>
              <a:t> – Histoire de </a:t>
            </a:r>
            <a:r>
              <a:rPr lang="fr-FR" dirty="0" err="1"/>
              <a:t>Medhive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2EB104-ADC0-4C84-9F58-0C30E6371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CH" dirty="0" err="1"/>
              <a:t>Medhive</a:t>
            </a:r>
            <a:r>
              <a:rPr lang="fr-CH" dirty="0"/>
              <a:t> une solution de notre plateforme de développement </a:t>
            </a:r>
            <a:r>
              <a:rPr lang="fr-CH" dirty="0" err="1"/>
              <a:t>Omnihive</a:t>
            </a:r>
            <a:endParaRPr lang="fr-CH" dirty="0"/>
          </a:p>
          <a:p>
            <a:pPr lvl="1"/>
            <a:r>
              <a:rPr lang="fr-CH" dirty="0"/>
              <a:t>Idem que </a:t>
            </a:r>
            <a:r>
              <a:rPr lang="fr-CH" dirty="0" err="1"/>
              <a:t>Company</a:t>
            </a:r>
            <a:endParaRPr lang="fr-CH" dirty="0"/>
          </a:p>
          <a:p>
            <a:pPr lvl="1"/>
            <a:r>
              <a:rPr lang="fr-CH" dirty="0"/>
              <a:t>Idem que </a:t>
            </a:r>
            <a:r>
              <a:rPr lang="fr-CH" dirty="0" err="1"/>
              <a:t>Easycheck</a:t>
            </a:r>
            <a:r>
              <a:rPr lang="fr-CH" dirty="0"/>
              <a:t>-in</a:t>
            </a:r>
          </a:p>
          <a:p>
            <a:pPr lvl="1"/>
            <a:r>
              <a:rPr lang="fr-CH" dirty="0"/>
              <a:t>Idem que notre site ou autres sites extranet clients</a:t>
            </a:r>
          </a:p>
          <a:p>
            <a:pPr lvl="1"/>
            <a:r>
              <a:rPr lang="fr-CH" dirty="0"/>
              <a:t>Autres marchés en prospection</a:t>
            </a:r>
          </a:p>
          <a:p>
            <a:r>
              <a:rPr lang="fr-CH" dirty="0" err="1"/>
              <a:t>Medhive</a:t>
            </a:r>
            <a:r>
              <a:rPr lang="fr-CH" dirty="0"/>
              <a:t> en chiffre</a:t>
            </a:r>
          </a:p>
          <a:p>
            <a:pPr lvl="1"/>
            <a:r>
              <a:rPr lang="fr-CH" dirty="0"/>
              <a:t>14200 fichiers, 68 modules, 59 librairie externes, 12 interfaces supportées, PHP4 – PHP7</a:t>
            </a:r>
          </a:p>
          <a:p>
            <a:pPr lvl="1"/>
            <a:r>
              <a:rPr lang="fr-CH" dirty="0"/>
              <a:t>16 développeurs </a:t>
            </a:r>
          </a:p>
          <a:p>
            <a:pPr lvl="1"/>
            <a:r>
              <a:rPr lang="fr-CH" dirty="0"/>
              <a:t>40 institutions utilisant </a:t>
            </a:r>
            <a:r>
              <a:rPr lang="fr-CH" dirty="0" err="1"/>
              <a:t>Medhive</a:t>
            </a:r>
            <a:r>
              <a:rPr lang="fr-CH" dirty="0"/>
              <a:t>, ~5000 utilisateurs </a:t>
            </a:r>
            <a:r>
              <a:rPr lang="fr-CH" dirty="0" err="1"/>
              <a:t>Omnihive</a:t>
            </a:r>
            <a:endParaRPr lang="fr-CH" dirty="0"/>
          </a:p>
          <a:p>
            <a:pPr lvl="1"/>
            <a:r>
              <a:rPr lang="fr-CH" dirty="0"/>
              <a:t>8000 feuilles de présence annuelle, 2000 factures mensuelles, 1200 salaires mensuels</a:t>
            </a:r>
          </a:p>
          <a:p>
            <a:pPr lvl="1"/>
            <a:r>
              <a:rPr lang="fr-CH" dirty="0"/>
              <a:t>10000 bénéficiaires suivis</a:t>
            </a:r>
          </a:p>
          <a:p>
            <a:pPr lvl="1"/>
            <a:r>
              <a:rPr lang="fr-CH" dirty="0"/>
              <a:t>1700000 entrées dans le journal de bord le plus utilisé, …</a:t>
            </a:r>
          </a:p>
          <a:p>
            <a:r>
              <a:rPr lang="fr-CH" dirty="0"/>
              <a:t>Histoire</a:t>
            </a:r>
          </a:p>
          <a:p>
            <a:pPr lvl="1"/>
            <a:r>
              <a:rPr lang="fr-CH" dirty="0"/>
              <a:t>2002 analyse et genèse, 2004 Première mise en production à St-Louis </a:t>
            </a:r>
          </a:p>
          <a:p>
            <a:pPr lvl="1"/>
            <a:r>
              <a:rPr lang="fr-CH" dirty="0"/>
              <a:t>2008 gestion des présences et planning, 2009 Médication, GED et Formulaires</a:t>
            </a:r>
          </a:p>
          <a:p>
            <a:pPr lvl="1"/>
            <a:r>
              <a:rPr lang="fr-CH" dirty="0"/>
              <a:t>2013 facturation électronique </a:t>
            </a:r>
          </a:p>
          <a:p>
            <a:pPr lvl="1"/>
            <a:r>
              <a:rPr lang="fr-CH" dirty="0"/>
              <a:t>2015 – 2017 : </a:t>
            </a:r>
            <a:r>
              <a:rPr lang="fr-CH" dirty="0" err="1"/>
              <a:t>Medhive</a:t>
            </a:r>
            <a:r>
              <a:rPr lang="fr-CH" dirty="0"/>
              <a:t> V3</a:t>
            </a:r>
          </a:p>
          <a:p>
            <a:pPr lvl="1"/>
            <a:r>
              <a:rPr lang="fr-CH" dirty="0"/>
              <a:t>2017 gestion salaire et interface CID</a:t>
            </a:r>
          </a:p>
          <a:p>
            <a:pPr lvl="1"/>
            <a:r>
              <a:rPr lang="fr-CH" dirty="0"/>
              <a:t>2019 outil de workflow, outil de statistique, intégration site web</a:t>
            </a:r>
          </a:p>
          <a:p>
            <a:pPr lvl="1"/>
            <a:r>
              <a:rPr lang="fr-CH" dirty="0"/>
              <a:t>2020 GED </a:t>
            </a:r>
            <a:r>
              <a:rPr lang="fr-CH" dirty="0" err="1"/>
              <a:t>Oomni</a:t>
            </a:r>
            <a:r>
              <a:rPr lang="fr-CH" dirty="0"/>
              <a:t>, application mobile</a:t>
            </a:r>
          </a:p>
          <a:p>
            <a:pPr lvl="1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760974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2F35B9-60BF-4753-B66F-135CA56E6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GED </a:t>
            </a:r>
            <a:r>
              <a:rPr lang="fr-FR" dirty="0" err="1"/>
              <a:t>OOmni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2EB104-ADC0-4C84-9F58-0C30E6371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/>
              <a:t>Concept O365 - </a:t>
            </a:r>
            <a:r>
              <a:rPr lang="fr-CH" dirty="0" err="1"/>
              <a:t>Omnihive</a:t>
            </a:r>
            <a:endParaRPr lang="fr-CH" dirty="0"/>
          </a:p>
          <a:p>
            <a:pPr lvl="1"/>
            <a:r>
              <a:rPr lang="fr-CH" dirty="0"/>
              <a:t>Scannage – archivage – </a:t>
            </a:r>
            <a:r>
              <a:rPr lang="fr-CH" dirty="0" err="1"/>
              <a:t>Sharepoint</a:t>
            </a:r>
            <a:r>
              <a:rPr lang="fr-CH" dirty="0"/>
              <a:t> – </a:t>
            </a:r>
            <a:r>
              <a:rPr lang="fr-CH" dirty="0" err="1"/>
              <a:t>Medhive</a:t>
            </a:r>
            <a:endParaRPr lang="fr-CH" dirty="0"/>
          </a:p>
          <a:p>
            <a:pPr lvl="1"/>
            <a:r>
              <a:rPr lang="fr-CH" dirty="0"/>
              <a:t>Interface Microsoft-Graph : Documents, collaborateurs, groupes, agenda, tâches, …</a:t>
            </a:r>
          </a:p>
          <a:p>
            <a:pPr lvl="1"/>
            <a:r>
              <a:rPr lang="fr-CH" dirty="0" err="1"/>
              <a:t>Medhive</a:t>
            </a:r>
            <a:r>
              <a:rPr lang="fr-CH" dirty="0"/>
              <a:t> : confidentialité et accessibilité</a:t>
            </a:r>
          </a:p>
          <a:p>
            <a:r>
              <a:rPr lang="fr-CH" dirty="0"/>
              <a:t>Fonctionnalités</a:t>
            </a:r>
          </a:p>
          <a:p>
            <a:pPr lvl="1"/>
            <a:r>
              <a:rPr lang="fr-CH" dirty="0"/>
              <a:t>Scannage intelligent via </a:t>
            </a:r>
            <a:r>
              <a:rPr lang="fr-CH" dirty="0" err="1"/>
              <a:t>ChronoScan</a:t>
            </a:r>
            <a:r>
              <a:rPr lang="fr-CH" dirty="0"/>
              <a:t> : automatisation, archivage et certification, OCR</a:t>
            </a:r>
          </a:p>
          <a:p>
            <a:pPr lvl="1"/>
            <a:r>
              <a:rPr lang="fr-CH" dirty="0"/>
              <a:t>GED </a:t>
            </a:r>
            <a:r>
              <a:rPr lang="fr-CH" dirty="0" err="1"/>
              <a:t>Sharepoint</a:t>
            </a:r>
            <a:r>
              <a:rPr lang="fr-CH" dirty="0"/>
              <a:t> : Accès online, recherche indexée, intégration dans O365</a:t>
            </a:r>
          </a:p>
          <a:p>
            <a:pPr lvl="1"/>
            <a:r>
              <a:rPr lang="fr-CH" dirty="0" err="1"/>
              <a:t>Medhive</a:t>
            </a:r>
            <a:r>
              <a:rPr lang="fr-CH" dirty="0"/>
              <a:t> : confidentialité – accessibilité – contextualisation – sécurité - simplicité </a:t>
            </a:r>
          </a:p>
          <a:p>
            <a:r>
              <a:rPr lang="fr-CH" dirty="0"/>
              <a:t>Démo</a:t>
            </a:r>
          </a:p>
        </p:txBody>
      </p:sp>
    </p:spTree>
    <p:extLst>
      <p:ext uri="{BB962C8B-B14F-4D97-AF65-F5344CB8AC3E}">
        <p14:creationId xmlns:p14="http://schemas.microsoft.com/office/powerpoint/2010/main" val="1659470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EC9929-DA44-4CF6-AE22-2D285A40D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L’application mobile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1EFAC7-E5D7-4966-9982-C18F3C36D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Page d'accueil </a:t>
            </a:r>
          </a:p>
          <a:p>
            <a:pPr lvl="1"/>
            <a:r>
              <a:rPr lang="fr-FR" dirty="0"/>
              <a:t>News </a:t>
            </a:r>
          </a:p>
          <a:p>
            <a:pPr lvl="1"/>
            <a:r>
              <a:rPr lang="fr-FR" dirty="0"/>
              <a:t>Soldes d'heures</a:t>
            </a:r>
          </a:p>
          <a:p>
            <a:r>
              <a:rPr lang="fr-FR" dirty="0"/>
              <a:t>Timbreuse</a:t>
            </a:r>
          </a:p>
          <a:p>
            <a:r>
              <a:rPr lang="fr-FR" dirty="0"/>
              <a:t>Listes et Recherches</a:t>
            </a:r>
          </a:p>
          <a:p>
            <a:pPr lvl="1"/>
            <a:r>
              <a:rPr lang="fr-FR" dirty="0"/>
              <a:t>Contacts</a:t>
            </a:r>
          </a:p>
          <a:p>
            <a:pPr lvl="1"/>
            <a:r>
              <a:rPr lang="fr-FR" dirty="0"/>
              <a:t>Collaborateurs </a:t>
            </a:r>
          </a:p>
          <a:p>
            <a:pPr lvl="1"/>
            <a:r>
              <a:rPr lang="fr-FR" dirty="0"/>
              <a:t>Bénéficiaires </a:t>
            </a:r>
          </a:p>
          <a:p>
            <a:r>
              <a:rPr lang="fr-FR" dirty="0"/>
              <a:t>Journal de bord</a:t>
            </a:r>
          </a:p>
          <a:p>
            <a:r>
              <a:rPr lang="fr-FR" dirty="0"/>
              <a:t>Agenda</a:t>
            </a:r>
          </a:p>
          <a:p>
            <a:r>
              <a:rPr lang="fr-FR" dirty="0"/>
              <a:t>Chat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117278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7BB472-3439-4E34-8C2B-6EBAB3AEC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000" dirty="0"/>
              <a:t>Gestion </a:t>
            </a:r>
            <a:r>
              <a:rPr lang="fr-FR" dirty="0"/>
              <a:t>nominative des repas</a:t>
            </a:r>
            <a:br>
              <a:rPr lang="fr-FR" sz="4000" dirty="0"/>
            </a:br>
            <a:r>
              <a:rPr lang="fr-FR" sz="4000" dirty="0"/>
              <a:t>pour les bénéficiaires</a:t>
            </a:r>
            <a:endParaRPr lang="fr-CH" sz="40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3904DA-8C55-438C-99FF-032B54AB4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003" y="1856509"/>
            <a:ext cx="11359166" cy="4636366"/>
          </a:xfrm>
        </p:spPr>
        <p:txBody>
          <a:bodyPr/>
          <a:lstStyle/>
          <a:p>
            <a:r>
              <a:rPr lang="fr-FR" dirty="0"/>
              <a:t>Critères d'alimentation du bénéficiaire</a:t>
            </a:r>
          </a:p>
          <a:p>
            <a:r>
              <a:rPr lang="fr-FR" dirty="0"/>
              <a:t>Menus générés</a:t>
            </a:r>
          </a:p>
          <a:p>
            <a:r>
              <a:rPr lang="fr-FR" dirty="0"/>
              <a:t>Ajout de menus journaliers avec les allergènes</a:t>
            </a:r>
          </a:p>
          <a:p>
            <a:r>
              <a:rPr lang="fr-FR" dirty="0"/>
              <a:t>Fichier Excel de production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7599849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</TotalTime>
  <Words>837</Words>
  <Application>Microsoft Office PowerPoint</Application>
  <PresentationFormat>Grand écran</PresentationFormat>
  <Paragraphs>135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Museo</vt:lpstr>
      <vt:lpstr>Museo 700</vt:lpstr>
      <vt:lpstr>Wingdings</vt:lpstr>
      <vt:lpstr>Thème Office</vt:lpstr>
      <vt:lpstr>NOUVEAUTÉS 2020</vt:lpstr>
      <vt:lpstr>Agenda</vt:lpstr>
      <vt:lpstr>Bienvenue</vt:lpstr>
      <vt:lpstr>Omnisoftory – Votre partenaire</vt:lpstr>
      <vt:lpstr>Omnisoftory – Vision 2031</vt:lpstr>
      <vt:lpstr>Omnisoftory – Histoire de Medhive</vt:lpstr>
      <vt:lpstr>La GED OOmni</vt:lpstr>
      <vt:lpstr>L’application mobile</vt:lpstr>
      <vt:lpstr>Gestion nominative des repas pour les bénéficiaires</vt:lpstr>
      <vt:lpstr>Outil de workflow, signalements CENSG</vt:lpstr>
      <vt:lpstr>Formations Medhive, les cours 2020 :</vt:lpstr>
      <vt:lpstr>Facturation, salaire et gestion RH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PV</dc:title>
  <dc:creator>Nadine Nuoffer</dc:creator>
  <cp:lastModifiedBy>Nicole Jendly</cp:lastModifiedBy>
  <cp:revision>50</cp:revision>
  <dcterms:created xsi:type="dcterms:W3CDTF">2019-10-23T09:38:28Z</dcterms:created>
  <dcterms:modified xsi:type="dcterms:W3CDTF">2020-06-25T07:08:47Z</dcterms:modified>
</cp:coreProperties>
</file>